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handoutMasterIdLst>
    <p:handoutMasterId r:id="rId14"/>
  </p:handoutMasterIdLst>
  <p:sldIdLst>
    <p:sldId id="265" r:id="rId3"/>
    <p:sldId id="257" r:id="rId4"/>
    <p:sldId id="256" r:id="rId6"/>
    <p:sldId id="264" r:id="rId7"/>
    <p:sldId id="258" r:id="rId8"/>
    <p:sldId id="259" r:id="rId9"/>
    <p:sldId id="260" r:id="rId10"/>
    <p:sldId id="262" r:id="rId11"/>
    <p:sldId id="266" r:id="rId12"/>
    <p:sldId id="267" r:id="rId13"/>
  </p:sldIdLst>
  <p:sldSz cx="12192000" cy="6858000"/>
  <p:notesSz cx="7103745" cy="10234295"/>
  <p:embeddedFontLst>
    <p:embeddedFont>
      <p:font typeface="抖音美好体" panose="02000500000000000000" charset="-122"/>
      <p:regular r:id="rId1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86374"/>
  </p:normalViewPr>
  <p:slideViewPr>
    <p:cSldViewPr snapToGrid="0" showGuides="1">
      <p:cViewPr varScale="1">
        <p:scale>
          <a:sx n="127" d="100"/>
          <a:sy n="127" d="100"/>
        </p:scale>
        <p:origin x="1952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1.fntdata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49" y="469127"/>
            <a:ext cx="10307927" cy="4093347"/>
          </a:xfrm>
        </p:spPr>
        <p:txBody>
          <a:bodyPr anchor="b">
            <a:norm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10307926" cy="64755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image" Target="../media/image2.png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tags" Target="../tags/tag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064000" y="313690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抖音美好体" panose="02000500000000000000" charset="-122"/>
                <a:ea typeface="抖音美好体" panose="02000500000000000000" charset="-122"/>
              </a:rPr>
              <a:t>首页右上</a:t>
            </a:r>
            <a:r>
              <a:rPr lang="zh-CN" altLang="en-US" sz="3200">
                <a:latin typeface="抖音美好体" panose="02000500000000000000" charset="-122"/>
                <a:ea typeface="抖音美好体" panose="02000500000000000000" charset="-122"/>
              </a:rPr>
              <a:t>菜单栏</a:t>
            </a:r>
            <a:endParaRPr lang="zh-CN" altLang="en-US" sz="3200">
              <a:latin typeface="抖音美好体" panose="02000500000000000000" charset="-122"/>
              <a:ea typeface="抖音美好体" panose="020005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42950" y="584200"/>
            <a:ext cx="104990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首页底部：</a:t>
            </a:r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二、尾部</a:t>
            </a:r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展示：</a:t>
            </a:r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r>
              <a:rPr lang="en-US" altLang="zh-CN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1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、学校合作大学</a:t>
            </a:r>
            <a:r>
              <a:rPr lang="en-US" altLang="zh-CN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logo</a:t>
            </a:r>
            <a:endParaRPr lang="en-US" altLang="zh-CN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  <a:p>
            <a:r>
              <a:rPr lang="en-US" altLang="zh-CN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2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、学校获授权及认证</a:t>
            </a:r>
            <a:r>
              <a:rPr lang="en-US" altLang="zh-CN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logo</a:t>
            </a:r>
            <a:endParaRPr lang="en-US" altLang="zh-CN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  <a:p>
            <a:r>
              <a:rPr lang="en-US" altLang="zh-CN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3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、友情链接为领科教育集团其他校区</a:t>
            </a:r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  <a:p>
            <a:r>
              <a:rPr lang="en-US" altLang="zh-CN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4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、去掉学生入口、家长入口、职工入口</a:t>
            </a:r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</p:txBody>
      </p:sp>
      <p:pic>
        <p:nvPicPr>
          <p:cNvPr id="4" name="图片 3" descr="截屏2024-12-04 10.21.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0550" y="2879090"/>
            <a:ext cx="8471535" cy="37649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截屏2024-12-04 10.08.52"/>
          <p:cNvPicPr>
            <a:picLocks noChangeAspect="1"/>
          </p:cNvPicPr>
          <p:nvPr/>
        </p:nvPicPr>
        <p:blipFill>
          <a:blip r:embed="rId1"/>
          <a:srcRect l="2750"/>
          <a:stretch>
            <a:fillRect/>
          </a:stretch>
        </p:blipFill>
        <p:spPr>
          <a:xfrm>
            <a:off x="553720" y="1831975"/>
            <a:ext cx="8834120" cy="424370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3387725" y="2042160"/>
            <a:ext cx="3627755" cy="535940"/>
          </a:xfrm>
          <a:prstGeom prst="rect">
            <a:avLst/>
          </a:prstGeom>
          <a:noFill/>
          <a:ln w="19050" cmpd="sng">
            <a:solidFill>
              <a:srgbClr val="C00000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7142480" y="2042160"/>
            <a:ext cx="1539875" cy="535940"/>
          </a:xfrm>
          <a:prstGeom prst="rect">
            <a:avLst/>
          </a:prstGeom>
          <a:noFill/>
          <a:ln w="19050" cmpd="sng">
            <a:solidFill>
              <a:srgbClr val="FFC000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408940" y="2647950"/>
            <a:ext cx="9123045" cy="3091180"/>
          </a:xfrm>
          <a:prstGeom prst="rect">
            <a:avLst/>
          </a:prstGeom>
          <a:noFill/>
          <a:ln w="19050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431665" y="1000760"/>
            <a:ext cx="15398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去掉</a:t>
            </a:r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</p:txBody>
      </p:sp>
      <p:cxnSp>
        <p:nvCxnSpPr>
          <p:cNvPr id="15" name="直接连接符 14"/>
          <p:cNvCxnSpPr>
            <a:stCxn id="5" idx="0"/>
          </p:cNvCxnSpPr>
          <p:nvPr/>
        </p:nvCxnSpPr>
        <p:spPr>
          <a:xfrm flipV="1">
            <a:off x="5201920" y="1369060"/>
            <a:ext cx="0" cy="673100"/>
          </a:xfrm>
          <a:prstGeom prst="line">
            <a:avLst/>
          </a:prstGeom>
          <a:ln w="12700" cmpd="sng">
            <a:solidFill>
              <a:srgbClr val="C00000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>
            <a:stCxn id="10" idx="0"/>
          </p:cNvCxnSpPr>
          <p:nvPr/>
        </p:nvCxnSpPr>
        <p:spPr>
          <a:xfrm flipV="1">
            <a:off x="7912735" y="1392555"/>
            <a:ext cx="0" cy="649605"/>
          </a:xfrm>
          <a:prstGeom prst="line">
            <a:avLst/>
          </a:prstGeom>
          <a:ln w="12700" cmpd="sng">
            <a:solidFill>
              <a:srgbClr val="FFC000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6396355" y="1000760"/>
            <a:ext cx="29914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C000"/>
                </a:solidFill>
                <a:latin typeface="抖音美好体" panose="02000500000000000000" charset="-122"/>
                <a:ea typeface="抖音美好体" panose="02000500000000000000" charset="-122"/>
              </a:rPr>
              <a:t>移到下方一级菜单栏右侧</a:t>
            </a:r>
            <a:endParaRPr lang="zh-CN" altLang="en-US">
              <a:solidFill>
                <a:srgbClr val="FFC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712325" y="4051300"/>
            <a:ext cx="21977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>
                    <a:lumMod val="65000"/>
                  </a:schemeClr>
                </a:solidFill>
                <a:latin typeface="抖音美好体" panose="02000500000000000000" charset="-122"/>
                <a:ea typeface="抖音美好体" panose="02000500000000000000" charset="-122"/>
              </a:rPr>
              <a:t>调整内容详见下页</a:t>
            </a:r>
            <a:endParaRPr lang="zh-CN" altLang="en-US">
              <a:solidFill>
                <a:schemeClr val="bg1">
                  <a:lumMod val="65000"/>
                </a:schemeClr>
              </a:solidFill>
              <a:latin typeface="抖音美好体" panose="02000500000000000000" charset="-122"/>
              <a:ea typeface="抖音美好体" panose="020005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695325" y="1357630"/>
          <a:ext cx="9226550" cy="3409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758"/>
                <a:gridCol w="1537759"/>
                <a:gridCol w="1537758"/>
                <a:gridCol w="1537758"/>
                <a:gridCol w="1537759"/>
                <a:gridCol w="1537758"/>
              </a:tblGrid>
              <a:tr h="5683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关于我们</a:t>
                      </a:r>
                      <a:endParaRPr lang="zh-CN" altLang="en-US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课程介绍</a:t>
                      </a:r>
                      <a:endParaRPr lang="zh-CN" altLang="en-US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校园生活</a:t>
                      </a:r>
                      <a:endParaRPr lang="zh-CN" altLang="en-US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校园动态</a:t>
                      </a:r>
                      <a:endParaRPr lang="zh-CN" altLang="en-US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入学咨询</a:t>
                      </a:r>
                      <a:endParaRPr lang="zh-CN" altLang="en-US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En     </a:t>
                      </a:r>
                      <a:r>
                        <a:rPr lang="zh-CN" altLang="en-US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🔍</a:t>
                      </a:r>
                      <a:endParaRPr lang="zh-CN" altLang="en-US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5683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校园简介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抖音美好体" panose="02000500000000000000" charset="-122"/>
                          <a:ea typeface="抖音美好体" panose="02000500000000000000" charset="-122"/>
                          <a:cs typeface="抖音美好体" panose="02000500000000000000" charset="-122"/>
                        </a:rPr>
                        <a:t>IGCSE</a:t>
                      </a: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  <a:cs typeface="抖音美好体" panose="02000500000000000000" charset="-122"/>
                        </a:rPr>
                        <a:t>课程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  <a:cs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学生会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最新资讯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招生简章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noFill/>
                  </a:tcPr>
                </a:tc>
              </a:tr>
              <a:tr h="5683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管理团队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抖音美好体" panose="02000500000000000000" charset="-122"/>
                          <a:ea typeface="抖音美好体" panose="02000500000000000000" charset="-122"/>
                          <a:cs typeface="抖音美好体" panose="02000500000000000000" charset="-122"/>
                        </a:rPr>
                        <a:t>ALEVEL</a:t>
                      </a: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  <a:cs typeface="抖音美好体" panose="02000500000000000000" charset="-122"/>
                        </a:rPr>
                        <a:t>课程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  <a:cs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校队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学生之星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报名流程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noFill/>
                  </a:tcPr>
                </a:tc>
              </a:tr>
              <a:tr h="5683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学科组长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抖音美好体" panose="02000500000000000000" charset="-122"/>
                          <a:ea typeface="抖音美好体" panose="02000500000000000000" charset="-122"/>
                          <a:cs typeface="抖音美好体" panose="02000500000000000000" charset="-122"/>
                        </a:rPr>
                        <a:t>AP</a:t>
                      </a: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  <a:cs typeface="抖音美好体" panose="02000500000000000000" charset="-122"/>
                        </a:rPr>
                        <a:t>课程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  <a:cs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社团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视频集锦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评估说明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noFill/>
                  </a:tcPr>
                </a:tc>
              </a:tr>
              <a:tr h="5683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升学成果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普通高中课程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校园活动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常见问题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noFill/>
                  </a:tcPr>
                </a:tc>
              </a:tr>
              <a:tr h="568325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特色科创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抖音美好体" panose="02000500000000000000" charset="-122"/>
                          <a:ea typeface="抖音美好体" panose="02000500000000000000" charset="-122"/>
                        </a:rPr>
                        <a:t>住宿介绍</a:t>
                      </a: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600">
                        <a:latin typeface="抖音美好体" panose="02000500000000000000" charset="-122"/>
                        <a:ea typeface="抖音美好体" panose="02000500000000000000" charset="-122"/>
                      </a:endParaRPr>
                    </a:p>
                  </a:txBody>
                  <a:tcPr anchor="ctr" anchorCtr="0"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569595" y="5613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首页菜单栏</a:t>
            </a:r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调整如下：</a:t>
            </a:r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347325" y="1446530"/>
            <a:ext cx="13639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一级菜单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栏</a:t>
            </a:r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0347325" y="2878455"/>
            <a:ext cx="13639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二级菜单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栏</a:t>
            </a:r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49605" y="1272540"/>
            <a:ext cx="9331325" cy="652145"/>
          </a:xfrm>
          <a:prstGeom prst="rect">
            <a:avLst/>
          </a:prstGeom>
          <a:noFill/>
          <a:ln w="19050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649605" y="1981835"/>
            <a:ext cx="9331325" cy="2846705"/>
          </a:xfrm>
          <a:prstGeom prst="rect">
            <a:avLst/>
          </a:prstGeom>
          <a:noFill/>
          <a:ln w="19050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649605" y="5195570"/>
            <a:ext cx="4064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1400"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二级菜单栏</a:t>
            </a:r>
            <a:r>
              <a:rPr lang="zh-CN" altLang="en-US" sz="1400"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：</a:t>
            </a:r>
            <a:endParaRPr lang="zh-CN" altLang="en-US" sz="1400">
              <a:latin typeface="抖音美好体" panose="02000500000000000000" charset="-122"/>
              <a:ea typeface="抖音美好体" panose="02000500000000000000" charset="-122"/>
              <a:cs typeface="抖音美好体" panose="02000500000000000000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1.</a:t>
            </a:r>
            <a:r>
              <a:rPr lang="zh-CN" altLang="en-US" sz="1400"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评估说明需要文件下载功能</a:t>
            </a:r>
            <a:endParaRPr lang="zh-CN" altLang="en-US" sz="1400">
              <a:latin typeface="抖音美好体" panose="02000500000000000000" charset="-122"/>
              <a:ea typeface="抖音美好体" panose="02000500000000000000" charset="-122"/>
              <a:cs typeface="抖音美好体" panose="020005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064000" y="313690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抖音美好体" panose="02000500000000000000" charset="-122"/>
                <a:ea typeface="抖音美好体" panose="02000500000000000000" charset="-122"/>
              </a:rPr>
              <a:t>首页下拉界面</a:t>
            </a:r>
            <a:endParaRPr lang="zh-CN" altLang="en-US" sz="3200">
              <a:latin typeface="抖音美好体" panose="02000500000000000000" charset="-122"/>
              <a:ea typeface="抖音美好体" panose="020005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" name="图片 12" descr="截屏2024-12-04 10.17.0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73810" y="1910715"/>
            <a:ext cx="9154795" cy="3692525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1041400" y="1697355"/>
            <a:ext cx="9618980" cy="4083685"/>
          </a:xfrm>
          <a:prstGeom prst="rect">
            <a:avLst/>
          </a:prstGeom>
          <a:noFill/>
          <a:ln w="19050" cmpd="sng">
            <a:solidFill>
              <a:srgbClr val="C00000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5080635" y="775335"/>
            <a:ext cx="15398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去掉</a:t>
            </a:r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</p:txBody>
      </p:sp>
      <p:cxnSp>
        <p:nvCxnSpPr>
          <p:cNvPr id="15" name="直接连接符 14"/>
          <p:cNvCxnSpPr/>
          <p:nvPr>
            <p:custDataLst>
              <p:tags r:id="rId5"/>
            </p:custDataLst>
          </p:nvPr>
        </p:nvCxnSpPr>
        <p:spPr>
          <a:xfrm flipV="1">
            <a:off x="5850255" y="1179195"/>
            <a:ext cx="0" cy="530860"/>
          </a:xfrm>
          <a:prstGeom prst="line">
            <a:avLst/>
          </a:prstGeom>
          <a:ln w="12700" cmpd="sng">
            <a:solidFill>
              <a:srgbClr val="C00000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84175" y="559435"/>
            <a:ext cx="113423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首页下拉内容模块顺序</a:t>
            </a:r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先后：</a:t>
            </a:r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r>
              <a:rPr lang="zh-CN" altLang="en-US">
                <a:latin typeface="+mj-ea"/>
                <a:ea typeface="+mj-ea"/>
              </a:rPr>
              <a:t>一、最新资讯（这四个字不用显示</a:t>
            </a:r>
            <a:r>
              <a:rPr lang="zh-CN" altLang="en-US">
                <a:latin typeface="+mj-ea"/>
                <a:ea typeface="+mj-ea"/>
              </a:rPr>
              <a:t>在首页，微信公众号推文同步更新）——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展示页面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篇幅压缩、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  <a:sym typeface="+mn-ea"/>
              </a:rPr>
              <a:t>现有模块调整</a:t>
            </a:r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</p:txBody>
      </p:sp>
      <p:pic>
        <p:nvPicPr>
          <p:cNvPr id="4" name="图片 3" descr="/Users/erin.wang/Library/Containers/com.kingsoft.wpsoffice.mac/Data/tmp/picturecompress_20241204103712/output_1.pngoutput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2660" y="1981200"/>
            <a:ext cx="7517130" cy="42462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15595" y="575310"/>
            <a:ext cx="1157033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首页下拉内容模块顺序</a:t>
            </a:r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先后：</a:t>
            </a:r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r>
              <a:rPr lang="zh-CN" altLang="en-US">
                <a:latin typeface="+mj-ea"/>
                <a:ea typeface="+mj-ea"/>
              </a:rPr>
              <a:t>二、课程</a:t>
            </a:r>
            <a:r>
              <a:rPr lang="zh-CN" altLang="en-US">
                <a:latin typeface="+mj-ea"/>
                <a:ea typeface="+mj-ea"/>
              </a:rPr>
              <a:t>介绍——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分为国际高中课程和国内高中课程两大块</a:t>
            </a:r>
            <a:r>
              <a:rPr lang="zh-CN" altLang="en-US">
                <a:latin typeface="+mj-ea"/>
                <a:ea typeface="+mj-ea"/>
              </a:rPr>
              <a:t>，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点击国际高中课程跳转页面再分为</a:t>
            </a:r>
            <a:r>
              <a:rPr lang="en-US" altLang="zh-CN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IGCSE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课程、</a:t>
            </a:r>
            <a:r>
              <a:rPr lang="en-US" altLang="zh-CN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ALEVEL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课程、</a:t>
            </a:r>
            <a:r>
              <a:rPr lang="en-US" altLang="zh-CN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AP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  <a:cs typeface="抖音美好体" panose="02000500000000000000" charset="-122"/>
              </a:rPr>
              <a:t>课程</a:t>
            </a:r>
            <a:r>
              <a:rPr lang="zh-CN" altLang="en-US">
                <a:latin typeface="+mj-ea"/>
                <a:ea typeface="+mj-ea"/>
              </a:rPr>
              <a:t>，再次点击相应课程跳转至与二级菜单栏同样</a:t>
            </a:r>
            <a:r>
              <a:rPr lang="zh-CN" altLang="en-US">
                <a:latin typeface="+mj-ea"/>
                <a:ea typeface="+mj-ea"/>
              </a:rPr>
              <a:t>界面</a:t>
            </a:r>
            <a:endParaRPr lang="zh-CN" altLang="en-US">
              <a:latin typeface="+mj-ea"/>
              <a:ea typeface="+mj-ea"/>
            </a:endParaRPr>
          </a:p>
        </p:txBody>
      </p:sp>
      <p:pic>
        <p:nvPicPr>
          <p:cNvPr id="2" name="图片 1" descr="/Users/erin.wang/Library/Containers/com.kingsoft.wpsoffice.mac/Data/tmp/picturecompress_20241204104031/output_1.pngoutput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985" y="2212975"/>
            <a:ext cx="8632190" cy="43459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19100" y="335915"/>
            <a:ext cx="1134173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首页下拉内容模块顺序</a:t>
            </a:r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先后：</a:t>
            </a:r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endParaRPr lang="zh-CN" altLang="en-US">
              <a:latin typeface="+mj-ea"/>
              <a:ea typeface="+mj-ea"/>
            </a:endParaRPr>
          </a:p>
          <a:p>
            <a:endParaRPr lang="zh-CN" altLang="en-US">
              <a:latin typeface="+mj-ea"/>
              <a:ea typeface="+mj-ea"/>
            </a:endParaRPr>
          </a:p>
          <a:p>
            <a:r>
              <a:rPr lang="zh-CN" altLang="en-US">
                <a:latin typeface="+mj-ea"/>
                <a:ea typeface="+mj-ea"/>
              </a:rPr>
              <a:t>三、科创中心——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在课程介绍下面加入科创中心篇幅（首页展示可为图片及宣传语）</a:t>
            </a:r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  <a:p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  <a:p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  <a:p>
            <a:r>
              <a:rPr lang="zh-CN" altLang="en-US">
                <a:latin typeface="+mj-ea"/>
                <a:ea typeface="+mj-ea"/>
              </a:rPr>
              <a:t>四</a:t>
            </a:r>
            <a:r>
              <a:rPr lang="en-US" altLang="zh-CN">
                <a:latin typeface="+mj-ea"/>
                <a:ea typeface="+mj-ea"/>
              </a:rPr>
              <a:t> </a:t>
            </a:r>
            <a:r>
              <a:rPr lang="zh-CN" altLang="en-US">
                <a:latin typeface="+mj-ea"/>
                <a:ea typeface="+mj-ea"/>
              </a:rPr>
              <a:t>&amp;</a:t>
            </a:r>
            <a:r>
              <a:rPr lang="en-US" altLang="zh-CN">
                <a:latin typeface="+mj-ea"/>
                <a:ea typeface="+mj-ea"/>
              </a:rPr>
              <a:t> </a:t>
            </a:r>
            <a:r>
              <a:rPr lang="zh-CN" altLang="en-US">
                <a:latin typeface="+mj-ea"/>
                <a:ea typeface="+mj-ea"/>
              </a:rPr>
              <a:t>五、升学成果及入学咨询——</a:t>
            </a:r>
            <a:r>
              <a:rPr lang="zh-CN" altLang="en-US">
                <a:solidFill>
                  <a:srgbClr val="C00000"/>
                </a:solidFill>
                <a:latin typeface="抖音美好体" panose="02000500000000000000" charset="-122"/>
                <a:ea typeface="抖音美好体" panose="02000500000000000000" charset="-122"/>
              </a:rPr>
              <a:t>将现有入学篇幅压缩，将升学及入学同屏展示，左侧为升学成果数字展示，右侧为招生简章及报名流程</a:t>
            </a:r>
            <a:endParaRPr lang="zh-CN" altLang="en-US">
              <a:solidFill>
                <a:srgbClr val="C00000"/>
              </a:solidFill>
              <a:latin typeface="抖音美好体" panose="02000500000000000000" charset="-122"/>
              <a:ea typeface="抖音美好体" panose="02000500000000000000" charset="-122"/>
            </a:endParaRPr>
          </a:p>
        </p:txBody>
      </p:sp>
      <p:pic>
        <p:nvPicPr>
          <p:cNvPr id="4" name="图片 3" descr="截屏2024-12-04 10.20.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865" y="2733675"/>
            <a:ext cx="5957570" cy="36976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42950" y="655320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首页底部：</a:t>
            </a:r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  <a:p>
            <a:r>
              <a:rPr lang="zh-CN" altLang="en-US">
                <a:latin typeface="抖音美好体" panose="02000500000000000000" charset="-122"/>
                <a:ea typeface="抖音美好体" panose="02000500000000000000" charset="-122"/>
              </a:rPr>
              <a:t>一、篇幅压缩</a:t>
            </a:r>
            <a:endParaRPr lang="zh-CN" altLang="en-US">
              <a:latin typeface="抖音美好体" panose="02000500000000000000" charset="-122"/>
              <a:ea typeface="抖音美好体" panose="02000500000000000000" charset="-122"/>
            </a:endParaRPr>
          </a:p>
        </p:txBody>
      </p:sp>
      <p:pic>
        <p:nvPicPr>
          <p:cNvPr id="3" name="图片 2" descr="/Users/erin.wang/Library/Containers/com.kingsoft.wpsoffice.mac/Data/tmp/picturecompress_20241204104756/output_1.pngoutput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7890" y="1861820"/>
            <a:ext cx="10455910" cy="41592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TABLE_ENDDRAG_ORIGIN_RECT" val="726*268"/>
  <p:tag name="TABLE_ENDDRAG_RECT" val="54*116*726*268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WPS 表格</Application>
  <PresentationFormat>宽屏</PresentationFormat>
  <Paragraphs>105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33" baseType="lpstr">
      <vt:lpstr>Arial</vt:lpstr>
      <vt:lpstr>宋体</vt:lpstr>
      <vt:lpstr>Wingdings</vt:lpstr>
      <vt:lpstr>Calibri</vt:lpstr>
      <vt:lpstr>Helvetica Neue</vt:lpstr>
      <vt:lpstr>汉仪书宋二KW</vt:lpstr>
      <vt:lpstr>微软雅黑</vt:lpstr>
      <vt:lpstr>汉仪旗黑</vt:lpstr>
      <vt:lpstr>宋体</vt:lpstr>
      <vt:lpstr>Arial Unicode MS</vt:lpstr>
      <vt:lpstr>抖音美好体</vt:lpstr>
      <vt:lpstr>无界黑</vt:lpstr>
      <vt:lpstr>华文细黑</vt:lpstr>
      <vt:lpstr>华康搞怪水瓶体 W7</vt:lpstr>
      <vt:lpstr>Heiti SC Light</vt:lpstr>
      <vt:lpstr>Heiti TC Light</vt:lpstr>
      <vt:lpstr>华文黑体</vt:lpstr>
      <vt:lpstr>报隶-简</vt:lpstr>
      <vt:lpstr>Hiragino Sans CNS W3</vt:lpstr>
      <vt:lpstr>Hiragino Sans GB W3</vt:lpstr>
      <vt:lpstr>Apple Color Emoji</vt:lpstr>
      <vt:lpstr>华文宋体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wcy</cp:lastModifiedBy>
  <cp:revision>9</cp:revision>
  <dcterms:created xsi:type="dcterms:W3CDTF">2024-12-04T02:52:55Z</dcterms:created>
  <dcterms:modified xsi:type="dcterms:W3CDTF">2024-12-04T02:52:55Z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2052-6.7.1.8828</vt:lpwstr>
  </property>
  <property fmtid="{D5CDD505-2E9C-101B-9397-08002B2CF9AE}" pid="3" name="ICV">
    <vt:lpwstr>80148948EDAB4F137DB04F678235C218_41</vt:lpwstr>
  </property>
</Properties>
</file>